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61" r:id="rId5"/>
    <p:sldId id="279" r:id="rId6"/>
    <p:sldId id="270" r:id="rId7"/>
    <p:sldId id="280" r:id="rId8"/>
    <p:sldId id="281" r:id="rId9"/>
    <p:sldId id="282" r:id="rId10"/>
    <p:sldId id="284" r:id="rId11"/>
    <p:sldId id="265" r:id="rId12"/>
    <p:sldId id="263" r:id="rId13"/>
    <p:sldId id="258" r:id="rId14"/>
    <p:sldId id="274" r:id="rId15"/>
    <p:sldId id="275" r:id="rId16"/>
    <p:sldId id="259" r:id="rId17"/>
    <p:sldId id="27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E02B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4599F94E-CEE6-441E-89CC-EB005ECD8F06}">
      <a14:m xmlns="" xmlns:a14="http://schemas.microsoft.com/office/drawing/2010/main">
        <m:mathPr xmlns:m="http://schemas.openxmlformats.org/officeDocument/2006/math">
          <m:brkBin m:val="before"/>
          <m:brkBinSub m:val="--"/>
        </m:mathPr>
      </a14:m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7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438400"/>
            <a:ext cx="7543800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9600" b="1" i="0" u="none" strike="noStrike" kern="0" cap="none" spc="0" normalizeH="0" baseline="0" noProof="0" dirty="0" smtClean="0">
                <a:ln w="6600">
                  <a:solidFill>
                    <a:srgbClr val="E6C133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tl" rotWithShape="0">
                    <a:srgbClr val="E6C133"/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স্বাগতম</a:t>
            </a:r>
            <a:endParaRPr kumimoji="0" lang="en-US" sz="9600" b="1" i="0" u="none" strike="noStrike" kern="0" cap="none" spc="0" normalizeH="0" baseline="0" noProof="0" dirty="0">
              <a:ln w="6600">
                <a:solidFill>
                  <a:srgbClr val="E6C133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700000" algn="tl" rotWithShape="0">
                  <a:srgbClr val="E6C133"/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896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টেস্ট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001000" cy="2362200"/>
          </a:xfrm>
        </p:spPr>
        <p:txBody>
          <a:bodyPr>
            <a:normAutofit fontScale="25000" lnSpcReduction="20000"/>
          </a:bodyPr>
          <a:lstStyle/>
          <a:p>
            <a:r>
              <a:rPr lang="en-US" sz="17600" dirty="0" smtClean="0">
                <a:solidFill>
                  <a:srgbClr val="002060"/>
                </a:solidFill>
              </a:rPr>
              <a:t>1. x</a:t>
            </a:r>
            <a:r>
              <a:rPr lang="en-US" sz="17600" baseline="30000" dirty="0" smtClean="0">
                <a:solidFill>
                  <a:srgbClr val="002060"/>
                </a:solidFill>
              </a:rPr>
              <a:t>2</a:t>
            </a:r>
            <a:r>
              <a:rPr lang="en-US" sz="17600" dirty="0" smtClean="0">
                <a:solidFill>
                  <a:srgbClr val="002060"/>
                </a:solidFill>
              </a:rPr>
              <a:t> + 6x + 9</a:t>
            </a:r>
            <a:r>
              <a:rPr lang="bn-BD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17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7600" dirty="0" smtClean="0">
              <a:solidFill>
                <a:srgbClr val="002060"/>
              </a:solidFill>
            </a:endParaRPr>
          </a:p>
          <a:p>
            <a:r>
              <a:rPr lang="en-US" sz="17600" dirty="0" smtClean="0">
                <a:solidFill>
                  <a:srgbClr val="002060"/>
                </a:solidFill>
              </a:rPr>
              <a:t>2. x</a:t>
            </a:r>
            <a:r>
              <a:rPr lang="en-US" sz="17600" baseline="30000" dirty="0" smtClean="0">
                <a:solidFill>
                  <a:srgbClr val="002060"/>
                </a:solidFill>
              </a:rPr>
              <a:t>2</a:t>
            </a:r>
            <a:r>
              <a:rPr lang="en-US" sz="17600" dirty="0" smtClean="0">
                <a:solidFill>
                  <a:srgbClr val="002060"/>
                </a:solidFill>
              </a:rPr>
              <a:t> - 16</a:t>
            </a:r>
            <a:r>
              <a:rPr lang="bn-BD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7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17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447800" y="381000"/>
            <a:ext cx="63246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 defTabSz="914400">
              <a:spcBef>
                <a:spcPts val="0"/>
              </a:spcBef>
              <a:buClr>
                <a:srgbClr val="ACD433"/>
              </a:buClr>
              <a:buSzTx/>
              <a:buNone/>
            </a:pPr>
            <a:r>
              <a:rPr lang="bn-BD" sz="6000" dirty="0" smtClean="0"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সমাধান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28600" y="1676400"/>
            <a:ext cx="4038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5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</a:t>
            </a:r>
            <a:r>
              <a:rPr kumimoji="0" lang="bn-BD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x+</a:t>
            </a:r>
            <a:r>
              <a:rPr kumimoji="0" lang="bn-BD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bn-BD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কে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উৎপাদক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বিশ্লেষণ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+ 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x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+ 2.x.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48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x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+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x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+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x+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5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 </a:t>
            </a:r>
            <a:r>
              <a:rPr kumimoji="0" lang="bn-BD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r>
              <a:rPr kumimoji="0" lang="bn-BD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কে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উৎপাদক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বিশ্লেষণ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bn-BD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 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 x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bn-B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x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+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x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 </a:t>
            </a:r>
          </a:p>
        </p:txBody>
      </p:sp>
    </p:spTree>
    <p:extLst>
      <p:ext uri="{BB962C8B-B14F-4D97-AF65-F5344CB8AC3E}">
        <p14:creationId xmlns="" xmlns:p14="http://schemas.microsoft.com/office/powerpoint/2010/main" val="416451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38170" y="6019798"/>
                <a:ext cx="4055021" cy="64633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Ans:</a:t>
                </a:r>
                <a14:m>
                  <m:oMath xmlns:m="http://schemas.openxmlformats.org/officeDocument/2006/math"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3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)(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5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170" y="6019798"/>
                <a:ext cx="4055021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0" y="228600"/>
            <a:ext cx="9144000" cy="92333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ধাপ ৩;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মধ্যপদলোপী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করা।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447800"/>
            <a:ext cx="6858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X</a:t>
            </a:r>
            <a:r>
              <a:rPr lang="en-US" sz="4000" baseline="30000" dirty="0" smtClean="0">
                <a:solidFill>
                  <a:schemeClr val="tx1"/>
                </a:solidFill>
              </a:rPr>
              <a:t>2</a:t>
            </a:r>
            <a:r>
              <a:rPr lang="en-US" sz="4000" dirty="0" smtClean="0">
                <a:solidFill>
                  <a:schemeClr val="tx1"/>
                </a:solidFill>
              </a:rPr>
              <a:t> + </a:t>
            </a:r>
            <a:r>
              <a:rPr lang="bn-BD" sz="4000" dirty="0" smtClean="0">
                <a:solidFill>
                  <a:schemeClr val="tx1"/>
                </a:solidFill>
              </a:rPr>
              <a:t>8</a:t>
            </a:r>
            <a:r>
              <a:rPr lang="en-US" sz="4000" smtClean="0">
                <a:solidFill>
                  <a:schemeClr val="tx1"/>
                </a:solidFill>
              </a:rPr>
              <a:t>x +</a:t>
            </a:r>
            <a:r>
              <a:rPr lang="bn-BD" sz="4000" dirty="0" smtClean="0">
                <a:solidFill>
                  <a:schemeClr val="tx1"/>
                </a:solidFill>
              </a:rPr>
              <a:t>15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2590800"/>
            <a:ext cx="3886200" cy="3382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+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+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+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(x+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)+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(x+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+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+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800" y="2667000"/>
            <a:ext cx="3886200" cy="3382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=</a:t>
            </a:r>
            <a:r>
              <a:rPr lang="bn-BD" sz="3200" dirty="0" smtClean="0"/>
              <a:t> 1 X 15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=</a:t>
            </a:r>
            <a:r>
              <a:rPr lang="bn-BD" sz="3200" dirty="0" smtClean="0"/>
              <a:t> 3 X 5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/>
              <a:t>1 + 15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bn-BD" sz="3200" dirty="0" smtClean="0"/>
              <a:t> 16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/>
              <a:t>5 + 3 = 8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/>
              <a:t>5 – 3 = 2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/>
              <a:t>15 – 1 =14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75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5"/>
              <p:cNvSpPr txBox="1">
                <a:spLocks/>
              </p:cNvSpPr>
              <p:nvPr/>
            </p:nvSpPr>
            <p:spPr>
              <a:xfrm>
                <a:off x="762000" y="152400"/>
                <a:ext cx="8001000" cy="118291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20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>
                  <a:buClr>
                    <a:srgbClr val="ACD433"/>
                  </a:buClr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dirty="0" smtClean="0">
                            <a:solidFill>
                              <a:srgbClr val="5AA0F5">
                                <a:lumMod val="50000"/>
                              </a:srgb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b="0" i="1" dirty="0" smtClean="0">
                            <a:solidFill>
                              <a:srgbClr val="5AA0F5">
                                <a:lumMod val="50000"/>
                              </a:srgb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 dirty="0">
                            <a:solidFill>
                              <a:srgbClr val="5AA0F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dirty="0" smtClean="0">
                        <a:solidFill>
                          <a:srgbClr val="5AA0F5">
                            <a:lumMod val="50000"/>
                          </a:srgbClr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 b="0" i="1" dirty="0" smtClean="0">
                        <a:solidFill>
                          <a:srgbClr val="5AA0F5">
                            <a:lumMod val="50000"/>
                          </a:srgbClr>
                        </a:solidFill>
                        <a:latin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800" b="0" i="1" dirty="0" smtClean="0">
                        <a:solidFill>
                          <a:srgbClr val="5AA0F5">
                            <a:lumMod val="50000"/>
                          </a:srgb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4800" b="0" i="1" dirty="0" smtClean="0">
                        <a:solidFill>
                          <a:srgbClr val="5AA0F5">
                            <a:lumMod val="50000"/>
                          </a:srgbClr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 b="0" i="1" dirty="0" smtClean="0">
                        <a:solidFill>
                          <a:srgbClr val="5AA0F5">
                            <a:lumMod val="50000"/>
                          </a:srgbClr>
                        </a:solidFill>
                        <a:latin typeface="Cambria Math"/>
                        <a:cs typeface="Times New Roman" panose="02020603050405020304" pitchFamily="18" charset="0"/>
                      </a:rPr>
                      <m:t>40</m:t>
                    </m:r>
                  </m:oMath>
                </a14:m>
                <a:r>
                  <a:rPr kumimoji="0" lang="bn-BD" sz="4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j-ea"/>
                    <a:cs typeface="NikoshBAN" panose="02000000000000000000" pitchFamily="2" charset="0"/>
                  </a:rPr>
                  <a:t>এর </a:t>
                </a:r>
                <a:r>
                  <a:rPr kumimoji="0" lang="bn-BD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j-ea"/>
                    <a:cs typeface="NikoshBAN" panose="02000000000000000000" pitchFamily="2" charset="0"/>
                  </a:rPr>
                  <a:t>উৎপাদকে </a:t>
                </a:r>
                <a:r>
                  <a:rPr kumimoji="0" lang="bn-BD" sz="4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j-ea"/>
                    <a:cs typeface="NikoshBAN" panose="02000000000000000000" pitchFamily="2" charset="0"/>
                  </a:rPr>
                  <a:t>বিশ্লেষণ</a:t>
                </a:r>
                <a:endParaRPr kumimoji="0" lang="bn-BD" sz="4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Content Placehol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52400"/>
                <a:ext cx="8001000" cy="11829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16286989"/>
              </p:ext>
            </p:extLst>
          </p:nvPr>
        </p:nvGraphicFramePr>
        <p:xfrm>
          <a:off x="304800" y="1752600"/>
          <a:ext cx="6075394" cy="3505200"/>
        </p:xfrm>
        <a:graphic>
          <a:graphicData uri="http://schemas.openxmlformats.org/presentationml/2006/ole">
            <p:oleObj spid="_x0000_s3109" name="Equation" r:id="rId4" imgW="1193760" imgH="939600" progId="Equation.3">
              <p:embed/>
            </p:oleObj>
          </a:graphicData>
        </a:graphic>
      </p:graphicFrame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600200" y="5373468"/>
                <a:ext cx="4876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Ans:</a:t>
                </a:r>
                <a14:m>
                  <m:oMath xmlns:m="http://schemas.openxmlformats.org/officeDocument/2006/math"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𝑎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5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)(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𝑎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−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8</m:t>
                    </m:r>
                    <m:r>
                      <a:rPr kumimoji="0" lang="en-US" sz="3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373468"/>
                <a:ext cx="487680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3875"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81573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Content Placeholder 2"/>
              <p:cNvSpPr txBox="1">
                <a:spLocks/>
              </p:cNvSpPr>
              <p:nvPr/>
            </p:nvSpPr>
            <p:spPr>
              <a:xfrm>
                <a:off x="1295400" y="1524000"/>
                <a:ext cx="6705600" cy="736169"/>
              </a:xfrm>
              <a:prstGeom prst="rect">
                <a:avLst/>
              </a:prstGeom>
              <a:solidFill>
                <a:srgbClr val="ACD433">
                  <a:lumMod val="75000"/>
                </a:srgbClr>
              </a:solidFill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20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ACD433"/>
                  </a:buClr>
                  <a:buSzPct val="80000"/>
                  <a:buFont typeface="Wingdings 3" charset="2"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bn-BD" sz="5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  <a:ea typeface="+mj-ea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kumimoji="0" lang="en-US" sz="5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kumimoji="0" lang="en-US" sz="5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kumimoji="0" lang="bn-BD" sz="5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−</m:t>
                    </m:r>
                    <m:r>
                      <a:rPr kumimoji="0" lang="en-US" sz="5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𝑥</m:t>
                    </m:r>
                    <m:r>
                      <a:rPr kumimoji="0" lang="en-US" sz="5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+</m:t>
                    </m:r>
                    <m:r>
                      <a:rPr kumimoji="0" lang="en-US" sz="5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20</m:t>
                    </m:r>
                    <m:r>
                      <a:rPr kumimoji="0" lang="en-US" sz="5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mbria Math"/>
                        <a:ea typeface="+mj-ea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kumimoji="0" lang="bn-BD" sz="5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j-ea"/>
                    <a:cs typeface="NikoshBAN" panose="02000000000000000000" pitchFamily="2" charset="0"/>
                  </a:rPr>
                  <a:t>এর উৎপাদকে  কত? </a:t>
                </a:r>
                <a:endParaRPr kumimoji="0" lang="en-US" sz="5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ACD433"/>
                  </a:buClr>
                  <a:buSzPct val="80000"/>
                  <a:buFont typeface="Wingdings 3" charset="2"/>
                  <a:buNone/>
                  <a:tabLst/>
                  <a:defRPr/>
                </a:pPr>
                <a:endParaRPr kumimoji="0" lang="bn-BD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 Gothic"/>
                  <a:ea typeface="+mj-ea"/>
                  <a:cs typeface="Vrinda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ACD433"/>
                  </a:buClr>
                  <a:buSzPct val="80000"/>
                  <a:buFont typeface="Wingdings 3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524000"/>
                <a:ext cx="6705600" cy="736169"/>
              </a:xfrm>
              <a:prstGeom prst="rect">
                <a:avLst/>
              </a:prstGeom>
              <a:blipFill rotWithShape="1">
                <a:blip r:embed="rId2"/>
                <a:stretch>
                  <a:fillRect l="-273" t="-25620" b="-30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81393" y="247471"/>
            <a:ext cx="3200400" cy="12926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ACD433"/>
              </a:buClr>
              <a:buSzPct val="80000"/>
              <a:defRPr/>
            </a:pPr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025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Content Placeholder 2"/>
              <p:cNvSpPr txBox="1">
                <a:spLocks/>
              </p:cNvSpPr>
              <p:nvPr/>
            </p:nvSpPr>
            <p:spPr>
              <a:xfrm>
                <a:off x="1219200" y="990600"/>
                <a:ext cx="6858001" cy="3048000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20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ACD433"/>
                  </a:buClr>
                  <a:buSzPct val="80000"/>
                  <a:buFont typeface="Wingdings 3" charset="2"/>
                  <a:buNone/>
                  <a:tabLst/>
                  <a:defRPr/>
                </a:pPr>
                <a:r>
                  <a:rPr kumimoji="0" lang="bn-BD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: </a:t>
                </a:r>
                <a:endParaRPr kumimoji="0" lang="bn-BD" sz="4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ACD433"/>
                  </a:buClr>
                  <a:buSzPct val="80000"/>
                  <a:buFont typeface="Wingdings 3" charset="2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bn-BD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ক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" lastClr="FFFF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" lastClr="FFFF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  <m:r>
                            <a:rPr kumimoji="0" lang="bn-BD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" lastClr="FFFF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" lastClr="FFFF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" lastClr="FFFF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" lastClr="FFFF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" lastClr="FFFF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" lastClr="FFFF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kumimoji="0" lang="bn-BD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ACD433"/>
                  </a:buClr>
                  <a:buSzPct val="80000"/>
                  <a:buFont typeface="Wingdings 3" charset="2"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en-US" sz="4000" b="0" i="0" u="none" strike="noStrike" kern="1200" cap="none" spc="0" normalizeH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bn-BD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খ)</a:t>
                </a:r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−</m:t>
                        </m:r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+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endPara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ACD433"/>
                  </a:buClr>
                  <a:buSzPct val="80000"/>
                  <a:buFont typeface="Wingdings 3" charset="2"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			  গ)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+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kumimoji="0" lang="bn-BD" sz="4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mbria Math"/>
                      </a:rPr>
                      <m:t>,</m:t>
                    </m:r>
                    <m:d>
                      <m:dPr>
                        <m:ctrlP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−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endParaRPr kumimoji="0" lang="bn-BD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ACD433"/>
                  </a:buClr>
                  <a:buSzPct val="80000"/>
                  <a:buFont typeface="Wingdings 3" charset="2"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dirty="0">
                    <a:solidFill>
                      <a:sysClr val="window" lastClr="FFFFFF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dirty="0" smtClean="0">
                    <a:solidFill>
                      <a:sysClr val="window" lastClr="FFFFFF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ঘ)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+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kumimoji="0" lang="bn-BD" sz="4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mbria Math"/>
                      </a:rPr>
                      <m:t>,</m:t>
                    </m:r>
                    <m:d>
                      <m:dPr>
                        <m:ctrlP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−</m:t>
                        </m:r>
                        <m:r>
                          <a:rPr kumimoji="0" 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" lastClr="FFFF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endPara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990600"/>
                <a:ext cx="6858001" cy="3048000"/>
              </a:xfrm>
              <a:prstGeom prst="rect">
                <a:avLst/>
              </a:prstGeom>
              <a:blipFill rotWithShape="1">
                <a:blip r:embed="rId2"/>
                <a:stretch>
                  <a:fillRect l="-2756" t="-5800" b="-2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819400" y="19050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∙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110333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29200" y="5410200"/>
            <a:ext cx="3886200" cy="838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defRPr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bn-BD" sz="3600" dirty="0" smtClean="0">
                <a:solidFill>
                  <a:schemeClr val="tx1"/>
                </a:solidFill>
              </a:rPr>
              <a:t>2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x+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</a:rPr>
              <a:t>9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410200"/>
            <a:ext cx="3886200" cy="838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defRPr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+ </a:t>
            </a:r>
            <a:r>
              <a:rPr lang="bn-BD" sz="4000" dirty="0" smtClean="0">
                <a:solidFill>
                  <a:schemeClr val="tx1"/>
                </a:solidFill>
              </a:rPr>
              <a:t>5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x+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</a:rPr>
              <a:t>5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1676400" y="2743200"/>
            <a:ext cx="7467600" cy="1905000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x</a:t>
            </a:r>
            <a:r>
              <a:rPr lang="en-US" sz="3600" baseline="30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 +</a:t>
            </a:r>
            <a:r>
              <a:rPr lang="bn-BD" sz="3600" dirty="0" smtClean="0">
                <a:solidFill>
                  <a:schemeClr val="tx1"/>
                </a:solidFill>
              </a:rPr>
              <a:t> 7</a:t>
            </a:r>
            <a:r>
              <a:rPr lang="en-US" sz="3600" dirty="0" smtClean="0">
                <a:solidFill>
                  <a:schemeClr val="tx1"/>
                </a:solidFill>
              </a:rPr>
              <a:t>x</a:t>
            </a:r>
            <a:r>
              <a:rPr lang="bn-BD" sz="3600" dirty="0" smtClean="0">
                <a:solidFill>
                  <a:schemeClr val="tx1"/>
                </a:solidFill>
              </a:rPr>
              <a:t> - 18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0" y="1066800"/>
            <a:ext cx="7162800" cy="1905000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x</a:t>
            </a:r>
            <a:r>
              <a:rPr lang="en-US" sz="3600" baseline="30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 +</a:t>
            </a:r>
            <a:r>
              <a:rPr lang="bn-BD" sz="3600" dirty="0" smtClean="0">
                <a:solidFill>
                  <a:schemeClr val="tx1"/>
                </a:solidFill>
              </a:rPr>
              <a:t> 10</a:t>
            </a:r>
            <a:r>
              <a:rPr lang="en-US" sz="3600" dirty="0" smtClean="0">
                <a:solidFill>
                  <a:schemeClr val="tx1"/>
                </a:solidFill>
              </a:rPr>
              <a:t>x</a:t>
            </a:r>
            <a:r>
              <a:rPr lang="bn-BD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+</a:t>
            </a:r>
            <a:r>
              <a:rPr lang="bn-BD" sz="3600" dirty="0" smtClean="0">
                <a:solidFill>
                  <a:schemeClr val="tx1"/>
                </a:solidFill>
              </a:rPr>
              <a:t> 25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6477000" y="0"/>
            <a:ext cx="2667000" cy="27432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77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735" y="304800"/>
            <a:ext cx="9211733" cy="655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762000"/>
            <a:ext cx="6629400" cy="315471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bn-BD" sz="19900" b="1" kern="0" dirty="0">
                <a:ln w="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kern="0" dirty="0">
              <a:ln w="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169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9869" y="534622"/>
            <a:ext cx="5182899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ysClr val="windowText" lastClr="000000">
                      <a:lumMod val="5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kumimoji="0" lang="bn-BD" sz="7200" b="1" i="0" u="none" strike="noStrike" kern="0" cap="none" spc="0" normalizeH="0" baseline="0" noProof="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ysClr val="windowText" lastClr="000000">
                      <a:lumMod val="5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খন</a:t>
            </a:r>
            <a:r>
              <a:rPr kumimoji="0" lang="en-US" sz="7200" b="1" i="0" u="none" strike="noStrike" kern="0" cap="none" spc="0" normalizeH="0" baseline="0" noProof="0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ysClr val="windowText" lastClr="000000">
                      <a:lumMod val="5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kumimoji="0" lang="en-US" sz="7200" b="1" i="0" u="none" strike="noStrike" kern="0" cap="none" spc="0" normalizeH="0" baseline="0" noProof="0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ysClr val="windowText" lastClr="000000">
                    <a:lumMod val="50000"/>
                  </a:sys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590800"/>
            <a:ext cx="8610599" cy="23237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EF7A24">
                  <a:lumMod val="40000"/>
                  <a:lumOff val="60000"/>
                </a:srgbClr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১</a:t>
            </a: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উৎপাদক </a:t>
            </a: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কাকে বলে তা,বলতে পারবে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endParaRPr kumimoji="0" lang="bn-BD" sz="4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২। উৎপাদক নির্ণয়ের কৌশল ব্যাখ্যা করতেপারবে।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৩। </a:t>
            </a: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উৎপাদকে বিশ্লেষণ করতে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পারবে</a:t>
            </a:r>
            <a:r>
              <a:rPr kumimoji="0" lang="bn-BD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endParaRPr kumimoji="0" lang="bn-BD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41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457200"/>
            <a:ext cx="9144000" cy="990600"/>
          </a:xfrm>
          <a:prstGeom prst="roundRect">
            <a:avLst/>
          </a:prstGeom>
          <a:pattFill prst="pct5">
            <a:fgClr>
              <a:srgbClr val="FFFF00"/>
            </a:fgClr>
            <a:bgClr>
              <a:srgbClr val="00B050"/>
            </a:bgClr>
          </a:pattFill>
          <a:ln w="76200" cap="flat" cmpd="thickThin" algn="ctr">
            <a:solidFill>
              <a:srgbClr val="87362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0" cap="none" spc="0" normalizeH="0" baseline="0" noProof="0" dirty="0">
                <a:ln w="0"/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পরিচিতি</a:t>
            </a:r>
            <a:endParaRPr kumimoji="0" lang="en-US" sz="6600" b="0" i="0" u="none" strike="noStrike" kern="0" cap="none" spc="0" normalizeH="0" baseline="0" noProof="0" dirty="0">
              <a:ln w="0"/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86001"/>
            <a:ext cx="4572000" cy="30469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নামঃ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সন্তোষ </a:t>
            </a:r>
            <a:r>
              <a:rPr kumimoji="0" lang="bn-BD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কুমার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bn-BD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উরাও)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পদবীঃ সহকারী </a:t>
            </a:r>
            <a:r>
              <a:rPr kumimoji="0" lang="bn-BD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 (কাব্যতীর্থ)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প্রতিষ্ঠানের </a:t>
            </a:r>
            <a:r>
              <a:rPr kumimoji="0" lang="bn-BD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নামঃ </a:t>
            </a:r>
            <a:endParaRPr kumimoji="0" lang="bn-BD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উচাই বালিকা উচ্চ বিদ্যালয় এন্ড কলেজ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  </a:t>
            </a:r>
            <a:r>
              <a:rPr kumimoji="0" lang="bn-BD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পাঁচবিবি, জয়পুরহাট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E-mail: santosh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641978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@gmail.com</a:t>
            </a:r>
            <a:endParaRPr kumimoji="0" lang="bn-BD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r>
              <a:rPr kumimoji="0" lang="bn-BD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নং-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01710-145310</a:t>
            </a:r>
            <a:endParaRPr kumimoji="0" lang="bn-BD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2286000"/>
            <a:ext cx="3765929" cy="32160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সম্পাদনায়ঃ </a:t>
            </a:r>
          </a:p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দেবযানী ধর </a:t>
            </a:r>
          </a:p>
          <a:p>
            <a:pPr algn="ctr"/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bn-BD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শায়েস্তাগঞ্জ বালিকা উচ্চ বিদ্যালয় </a:t>
            </a:r>
          </a:p>
          <a:p>
            <a:pPr algn="ctr"/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শায়েস্তাগঞ্জ , হবিগঞ্জ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87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96948"/>
            <a:ext cx="5656904" cy="1107996"/>
          </a:xfrm>
          <a:prstGeom prst="rect">
            <a:avLst/>
          </a:prstGeom>
          <a:solidFill>
            <a:srgbClr val="92D05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1" i="0" u="none" strike="noStrike" kern="0" cap="none" spc="0" normalizeH="0" baseline="0" noProof="0" dirty="0" smtClean="0">
                <a:ln/>
                <a:solidFill>
                  <a:srgbClr val="EBEBEB">
                    <a:lumMod val="25000"/>
                  </a:srgbClr>
                </a:solidFill>
                <a:effectLst>
                  <a:outerShdw blurRad="38100" dist="19050" dir="2700000" algn="tl" rotWithShape="0">
                    <a:sysClr val="windowText" lastClr="000000">
                      <a:lumMod val="50000"/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 পরিচিতি</a:t>
            </a:r>
            <a:endParaRPr kumimoji="0" lang="en-US" sz="6600" b="1" i="0" u="none" strike="noStrike" kern="0" cap="none" spc="0" normalizeH="0" baseline="0" noProof="0" dirty="0">
              <a:ln/>
              <a:solidFill>
                <a:srgbClr val="EBEBEB">
                  <a:lumMod val="25000"/>
                </a:srgbClr>
              </a:solidFill>
              <a:effectLst>
                <a:outerShdw blurRad="38100" dist="19050" dir="2700000" algn="tl" rotWithShape="0">
                  <a:sysClr val="windowText" lastClr="000000">
                    <a:lumMod val="50000"/>
                    <a:alpha val="40000"/>
                  </a:sys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4143" y="1524000"/>
            <a:ext cx="7543800" cy="4801314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1" i="0" u="none" strike="noStrike" kern="0" cap="none" spc="0" normalizeH="0" baseline="0" noProof="0" dirty="0" smtClean="0">
                <a:ln w="22225">
                  <a:solidFill>
                    <a:srgbClr val="E6C133"/>
                  </a:solidFill>
                  <a:prstDash val="solid"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1" i="0" u="none" strike="noStrike" kern="0" cap="none" spc="0" normalizeH="0" baseline="0" noProof="0" dirty="0" smtClean="0">
                <a:ln w="22225">
                  <a:solidFill>
                    <a:srgbClr val="E6C133"/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শ্রেণিঃ সপ্তম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1" i="0" u="none" strike="noStrike" kern="0" cap="none" spc="0" normalizeH="0" baseline="0" noProof="0" dirty="0" smtClean="0">
                <a:ln w="22225">
                  <a:solidFill>
                    <a:srgbClr val="E6C133"/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অধ্যায়ঃ তৃতীয়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0" cap="none" spc="0" normalizeH="0" baseline="0" noProof="0" dirty="0" smtClean="0">
                <a:ln w="22225">
                  <a:solidFill>
                    <a:srgbClr val="E6C133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0" cap="none" spc="0" normalizeH="0" baseline="0" noProof="0" dirty="0" smtClean="0">
                <a:ln w="22225">
                  <a:solidFill>
                    <a:srgbClr val="E6C133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তারিখঃ০৪/০২/১৮ </a:t>
            </a:r>
            <a:r>
              <a:rPr kumimoji="0" lang="bn-BD" sz="5400" b="1" i="0" u="none" strike="noStrike" kern="0" cap="none" spc="0" normalizeH="0" noProof="0" dirty="0" smtClean="0">
                <a:ln w="22225">
                  <a:solidFill>
                    <a:srgbClr val="E6C133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bn-BD" sz="5400" b="1" i="0" u="none" strike="noStrike" kern="0" cap="none" spc="0" normalizeH="0" baseline="0" noProof="0" dirty="0" smtClean="0">
              <a:ln w="22225">
                <a:solidFill>
                  <a:srgbClr val="E6C133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34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749" y="3229933"/>
            <a:ext cx="1499251" cy="11229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229933"/>
            <a:ext cx="1621430" cy="1122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49" y="3229933"/>
            <a:ext cx="1508350" cy="1129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7" y="3229933"/>
            <a:ext cx="1420583" cy="112299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56864608"/>
              </p:ext>
            </p:extLst>
          </p:nvPr>
        </p:nvGraphicFramePr>
        <p:xfrm>
          <a:off x="1524000" y="2619713"/>
          <a:ext cx="1637360" cy="2761177"/>
        </p:xfrm>
        <a:graphic>
          <a:graphicData uri="http://schemas.openxmlformats.org/presentationml/2006/ole">
            <p:oleObj spid="_x0000_s1118" name="Equation" r:id="rId7" imgW="164885" imgH="215619" progId="Equation.3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229933"/>
            <a:ext cx="1110175" cy="11229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38600" y="457200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+</a:t>
            </a:r>
            <a:endParaRPr kumimoji="0" lang="en-US" sz="8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63547545"/>
              </p:ext>
            </p:extLst>
          </p:nvPr>
        </p:nvGraphicFramePr>
        <p:xfrm>
          <a:off x="7391400" y="2743200"/>
          <a:ext cx="1513249" cy="2213660"/>
        </p:xfrm>
        <a:graphic>
          <a:graphicData uri="http://schemas.openxmlformats.org/presentationml/2006/ole">
            <p:oleObj spid="_x0000_s1119" name="Equation" r:id="rId9" imgW="164885" imgH="215619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79617" y="5598192"/>
            <a:ext cx="8811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</a:t>
            </a:r>
            <a:r>
              <a:rPr kumimoji="0" lang="bn-BD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দম ফুলটি প্রত্যেক পদে </a:t>
            </a:r>
            <a:r>
              <a:rPr kumimoji="0" lang="bn-BD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সাধারণ 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20837" y="4553372"/>
            <a:ext cx="615299" cy="1044820"/>
          </a:xfrm>
          <a:prstGeom prst="straightConnector1">
            <a:avLst/>
          </a:prstGeom>
          <a:noFill/>
          <a:ln w="76200" cap="rnd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"/>
            <a:ext cx="1295400" cy="10240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1110175" cy="11229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3400"/>
            <a:ext cx="1511409" cy="104679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832169" y="3200400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+</a:t>
            </a:r>
            <a:endParaRPr kumimoji="0" lang="en-US" sz="8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57200"/>
            <a:ext cx="1508350" cy="112980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417" y="457200"/>
            <a:ext cx="1420583" cy="112299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7200"/>
            <a:ext cx="1499251" cy="11229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03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749" y="3229933"/>
            <a:ext cx="1499251" cy="11229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229933"/>
            <a:ext cx="1621430" cy="1122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49" y="3229933"/>
            <a:ext cx="1508350" cy="1129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7" y="3229933"/>
            <a:ext cx="1420583" cy="112299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56864608"/>
              </p:ext>
            </p:extLst>
          </p:nvPr>
        </p:nvGraphicFramePr>
        <p:xfrm>
          <a:off x="1524000" y="2619713"/>
          <a:ext cx="1637360" cy="2761177"/>
        </p:xfrm>
        <a:graphic>
          <a:graphicData uri="http://schemas.openxmlformats.org/presentationml/2006/ole">
            <p:oleObj spid="_x0000_s26626" name="Equation" r:id="rId7" imgW="164885" imgH="215619" progId="Equation.3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229933"/>
            <a:ext cx="1110175" cy="11229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9769" y="3048000"/>
            <a:ext cx="8066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+</a:t>
            </a:r>
            <a:endParaRPr kumimoji="0" lang="en-US" sz="8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63547545"/>
              </p:ext>
            </p:extLst>
          </p:nvPr>
        </p:nvGraphicFramePr>
        <p:xfrm>
          <a:off x="7391400" y="2743200"/>
          <a:ext cx="1513249" cy="2213660"/>
        </p:xfrm>
        <a:graphic>
          <a:graphicData uri="http://schemas.openxmlformats.org/presentationml/2006/ole">
            <p:oleObj spid="_x0000_s26627" name="Equation" r:id="rId9" imgW="164885" imgH="215619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1258314" y="2091344"/>
            <a:ext cx="2170686" cy="1185256"/>
          </a:xfrm>
          <a:prstGeom prst="straightConnector1">
            <a:avLst/>
          </a:prstGeom>
          <a:noFill/>
          <a:ln w="76200" cap="rnd" cmpd="sng" algn="ctr">
            <a:solidFill>
              <a:srgbClr val="5AA0F5">
                <a:lumMod val="75000"/>
                <a:alpha val="83000"/>
              </a:srgbClr>
            </a:solidFill>
            <a:prstDash val="soli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2667000" y="2097985"/>
            <a:ext cx="762000" cy="984527"/>
          </a:xfrm>
          <a:prstGeom prst="straightConnector1">
            <a:avLst/>
          </a:prstGeom>
          <a:noFill/>
          <a:ln w="76200" cap="rnd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3429000" y="2097985"/>
            <a:ext cx="506437" cy="986409"/>
          </a:xfrm>
          <a:prstGeom prst="straightConnector1">
            <a:avLst/>
          </a:prstGeom>
          <a:noFill/>
          <a:ln w="76200" cap="rnd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 flipH="1">
            <a:off x="5715000" y="2015144"/>
            <a:ext cx="225084" cy="1185256"/>
          </a:xfrm>
          <a:prstGeom prst="straightConnector1">
            <a:avLst/>
          </a:prstGeom>
          <a:noFill/>
          <a:ln w="76200" cap="rnd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>
          <a:xfrm>
            <a:off x="5943600" y="1981200"/>
            <a:ext cx="1298916" cy="1102415"/>
          </a:xfrm>
          <a:prstGeom prst="straightConnector1">
            <a:avLst/>
          </a:prstGeom>
          <a:noFill/>
          <a:ln w="76200" cap="rnd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>
          <a:xfrm flipH="1">
            <a:off x="1600200" y="2013718"/>
            <a:ext cx="4339884" cy="1262882"/>
          </a:xfrm>
          <a:prstGeom prst="straightConnector1">
            <a:avLst/>
          </a:prstGeom>
          <a:noFill/>
          <a:ln w="76200" cap="rnd" cmpd="sng" algn="ctr">
            <a:solidFill>
              <a:srgbClr val="5AA0F5">
                <a:lumMod val="75000"/>
              </a:srgbClr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2003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67561"/>
            <a:ext cx="8577942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1" i="0" u="none" strike="noStrike" kern="0" cap="none" spc="0" normalizeH="0" baseline="0" noProof="0" dirty="0" smtClean="0">
                <a:ln w="22225">
                  <a:solidFill>
                    <a:srgbClr val="E6C133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উৎপাদকে বিশ্লেষণ</a:t>
            </a:r>
            <a:endParaRPr kumimoji="0" lang="en-US" sz="8000" b="1" i="0" u="none" strike="noStrike" kern="0" cap="none" spc="0" normalizeH="0" baseline="0" noProof="0" dirty="0">
              <a:ln w="22225">
                <a:solidFill>
                  <a:srgbClr val="E6C133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838200"/>
            <a:ext cx="4419600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প্রদত্ত উৎপাদক হতে কমন ( সাধারণ সংখ্যা / চলক 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নেওয়া।</a:t>
            </a:r>
          </a:p>
          <a:p>
            <a:pPr>
              <a:buFont typeface="Wingdings" pitchFamily="2" charset="2"/>
              <a:buChar char="q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বীজগাণিতিক কোন সুত্রতে বিশ্লেষনের চেষ্টা।</a:t>
            </a:r>
          </a:p>
          <a:p>
            <a:pPr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মধ্যপদলোপী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করা।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উৎপাদক নির্ণয়ের কৌশলঃ </a:t>
            </a:r>
            <a:r>
              <a:rPr lang="en-US" sz="4000" b="1" kern="0" dirty="0" smtClean="0">
                <a:ln w="22225">
                  <a:solidFill>
                    <a:srgbClr val="E6C133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kern="0" dirty="0">
              <a:ln w="22225">
                <a:solidFill>
                  <a:srgbClr val="E6C133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ধাপ ১; প্রদত্ত উৎপাদক হতে কমন  ( সাধারণ সংখ্যা / চলক )নেওয়া।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400" dirty="0" smtClean="0">
                <a:latin typeface="NikoshBAN" pitchFamily="2" charset="0"/>
                <a:cs typeface="NikoshBAN" pitchFamily="2" charset="0"/>
              </a:rPr>
            </a:b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ab+bc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ab + b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c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600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00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( a + c )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914400"/>
            <a:ext cx="43434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 - </a:t>
            </a:r>
            <a:r>
              <a:rPr lang="en-US" dirty="0" err="1" smtClean="0"/>
              <a:t>xy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000" dirty="0" smtClean="0"/>
              <a:t>x</a:t>
            </a:r>
            <a:r>
              <a:rPr lang="en-US" sz="6000" baseline="30000" dirty="0" smtClean="0"/>
              <a:t>2</a:t>
            </a:r>
            <a:r>
              <a:rPr lang="en-US" sz="6000" dirty="0"/>
              <a:t> </a:t>
            </a:r>
            <a:r>
              <a:rPr lang="en-US" sz="6000" dirty="0" smtClean="0"/>
              <a:t> - </a:t>
            </a:r>
            <a:r>
              <a:rPr lang="en-US" sz="6000" dirty="0" err="1" smtClean="0"/>
              <a:t>xy</a:t>
            </a:r>
            <a:endParaRPr lang="en-US" sz="6000" dirty="0" smtClean="0"/>
          </a:p>
          <a:p>
            <a:pPr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y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8956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8956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28956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28956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c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28956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29718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x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29718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x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39000" y="29718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x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24800" y="29718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y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0800" y="2971800"/>
            <a:ext cx="685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33400" y="5410200"/>
            <a:ext cx="8153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কোন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বহুপদীর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প্রত্যেক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পদের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সাধারণ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উৎপাদক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থাকলে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প্রথমে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লিখতে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হবে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r>
              <a:rPr kumimoji="0" lang="bn-BD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ধাপ ২;বীজগাণিতিক কোন সুত্রতে বিশ্লেষনের চেষ্টা।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191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dirty="0" smtClean="0"/>
              <a:t>x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  +</a:t>
            </a:r>
            <a:r>
              <a:rPr lang="bn-BD" sz="3500" dirty="0" smtClean="0"/>
              <a:t>4</a:t>
            </a:r>
            <a:r>
              <a:rPr lang="en-US" sz="3500" dirty="0" smtClean="0"/>
              <a:t>x+4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5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/>
              <a:t>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+ </a:t>
            </a:r>
            <a:r>
              <a:rPr lang="bn-BD" sz="4800" dirty="0" smtClean="0"/>
              <a:t>4</a:t>
            </a:r>
            <a:r>
              <a:rPr lang="en-US" sz="4800" dirty="0" smtClean="0"/>
              <a:t>x + 4</a:t>
            </a:r>
          </a:p>
          <a:p>
            <a:pPr>
              <a:buNone/>
            </a:pPr>
            <a:r>
              <a:rPr lang="en-US" sz="4800" dirty="0" smtClean="0"/>
              <a:t>= 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+ 2.x.2+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smtClean="0"/>
              <a:t>2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800" baseline="30000" dirty="0" smtClean="0"/>
              <a:t>2</a:t>
            </a:r>
            <a:endParaRPr lang="en-US" sz="4800" baseline="30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/>
              <a:t>2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800" baseline="30000" dirty="0" smtClean="0"/>
              <a:t>2</a:t>
            </a: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/>
              <a:t>2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x+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/>
              <a:t>2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endParaRPr lang="en-US" sz="4800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dirty="0" smtClean="0"/>
              <a:t>x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  - </a:t>
            </a:r>
            <a:r>
              <a:rPr lang="bn-BD" sz="3500" dirty="0" smtClean="0"/>
              <a:t>4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35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/>
              <a:t>x</a:t>
            </a:r>
            <a:r>
              <a:rPr lang="en-US" sz="4800" baseline="30000" dirty="0" smtClean="0"/>
              <a:t>2</a:t>
            </a:r>
            <a:r>
              <a:rPr lang="en-US" sz="4800" dirty="0"/>
              <a:t> </a:t>
            </a:r>
            <a:r>
              <a:rPr lang="en-US" sz="4800" dirty="0" smtClean="0"/>
              <a:t> - </a:t>
            </a:r>
            <a:r>
              <a:rPr lang="bn-BD" sz="4800" dirty="0" smtClean="0"/>
              <a:t>4</a:t>
            </a:r>
            <a:endParaRPr lang="en-US" sz="4800" dirty="0" smtClean="0"/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 x</a:t>
            </a:r>
            <a:r>
              <a:rPr lang="en-US" sz="4400" baseline="30000" dirty="0" smtClean="0"/>
              <a:t>2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smtClean="0"/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4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30000" dirty="0" smtClean="0"/>
              <a:t>2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/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/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507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উৎপাদক নির্ণয়ের কৌশলঃ  </vt:lpstr>
      <vt:lpstr>ধাপ ১; প্রদত্ত উৎপাদক হতে কমন  ( সাধারণ সংখ্যা / চলক )নেওয়া। </vt:lpstr>
      <vt:lpstr>ধাপ ২;বীজগাণিতিক কোন সুত্রতে বিশ্লেষনের চেষ্টা। </vt:lpstr>
      <vt:lpstr>ক্লাস টেস্ট (দলীয়)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Santosh</dc:creator>
  <cp:lastModifiedBy>Dell</cp:lastModifiedBy>
  <cp:revision>235</cp:revision>
  <dcterms:created xsi:type="dcterms:W3CDTF">2006-08-16T00:00:00Z</dcterms:created>
  <dcterms:modified xsi:type="dcterms:W3CDTF">2018-02-05T06:37:11Z</dcterms:modified>
</cp:coreProperties>
</file>